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alant"/>
      <p:bold r:id="rId13"/>
    </p:embeddedFont>
    <p:embeddedFont>
      <p:font typeface="Inter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alant-bold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bold.fntdata"/><Relationship Id="rId14" Type="http://schemas.openxmlformats.org/officeDocument/2006/relationships/font" Target="fonts/Inter-regular.fntdata"/><Relationship Id="rId17" Type="http://schemas.openxmlformats.org/officeDocument/2006/relationships/font" Target="fonts/Inter-boldItalic.fntdata"/><Relationship Id="rId16" Type="http://schemas.openxmlformats.org/officeDocument/2006/relationships/font" Target="fonts/Inter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30afeaf86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330afeaf862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30afeaf862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330afeaf862_0_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30afeaf862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g330afeaf862_0_3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30afeaf862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g330afeaf862_0_5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330afeaf862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g330afeaf862_0_7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30afeaf862_0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330afeaf862_0_9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30afeaf862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g330afeaf862_0_1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www.voanews.com/a/for-japanese-unit-731-survivor-speaking-truth-carries-a-cost-/7841655.html" TargetMode="External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www.pacificatrocities.org/human-experimentation.html" TargetMode="External"/><Relationship Id="rId4" Type="http://schemas.openxmlformats.org/officeDocument/2006/relationships/hyperlink" Target="https://www.voanews.com/a/for-japanese-unit-731-survivor-speaking-truth-carries-a-cost-/7841643.html" TargetMode="External"/><Relationship Id="rId5" Type="http://schemas.openxmlformats.org/officeDocument/2006/relationships/hyperlink" Target="https://www.montana.edu/historybug/yersiniaessays/shama.html" TargetMode="External"/><Relationship Id="rId6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55" name="Google Shape;55;p13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56" name="Google Shape;56;p13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57" name="Google Shape;57;p13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58" name="Google Shape;58;p13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9" name="Google Shape;59;p13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60" name="Google Shape;60;p13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1" name="Google Shape;61;p13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62" name="Google Shape;62;p13"/>
          <p:cNvSpPr txBox="1"/>
          <p:nvPr/>
        </p:nvSpPr>
        <p:spPr>
          <a:xfrm>
            <a:off x="1276953" y="1980588"/>
            <a:ext cx="6590100" cy="11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UNIT 731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Research Topic 2</a:t>
            </a:r>
            <a:endParaRPr i="1" sz="18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63" name="Google Shape;63;p13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/>
          <p:nvPr/>
        </p:nvSpPr>
        <p:spPr>
          <a:xfrm>
            <a:off x="895670" y="1066990"/>
            <a:ext cx="7352700" cy="332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Japanese imperialist goals grew significantly and the Japanese took over Manchuria, part of China, in 1931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○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Access to desired resources 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Manchukuo established in 1932 as a puppet state 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○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Emperor Puyi put in power (last emperor of the Qing dynasty, which collapsed in 1912)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○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Japan used “internal guidance” to control the government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■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Sent officials to direct affairs 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○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Militaristic state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Propaganda pushed idea of pan-Asian unity and the “harmony of five races” in Manchukuo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○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Chinese, Manchu, Korean, Mongolian, &amp; Japanese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9" name="Google Shape;69;p1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0" name="Google Shape;70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1" name="Google Shape;71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2" name="Google Shape;72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73" name="Google Shape;73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4" name="Google Shape;74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75" name="Google Shape;75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6" name="Google Shape;76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77" name="Google Shape;77;p14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MANCHUKUO</a:t>
            </a:r>
            <a:endParaRPr sz="700"/>
          </a:p>
        </p:txBody>
      </p:sp>
      <p:grpSp>
        <p:nvGrpSpPr>
          <p:cNvPr id="78" name="Google Shape;78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79" name="Google Shape;79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0" name="Google Shape;80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2" name="Google Shape;82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83" name="Google Shape;83;p1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5"/>
          <p:cNvSpPr txBox="1"/>
          <p:nvPr/>
        </p:nvSpPr>
        <p:spPr>
          <a:xfrm>
            <a:off x="730250" y="1219763"/>
            <a:ext cx="7683600" cy="30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During WWII, the Japanese conducted human experiments on the Chinese population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731 began in 1937 in Harbin, China (in Manchuria, which Japanese invaded in 1931)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○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Goal was to conduct research to benefit the Japanese soldiers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○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Examples: how humans can withstand hunger and thirst; how people fight off diseases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○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Early participants volunteers who signed waivers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As the war progressed, the concept changed, and the Japanese used their prisoners of war (primarily Chinese and Russians) to conduct their experiments on 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9" name="Google Shape;89;p15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90" name="Google Shape;90;p1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91" name="Google Shape;91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92" name="Google Shape;92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93" name="Google Shape;93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4" name="Google Shape;94;p1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95" name="Google Shape;95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6" name="Google Shape;96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97" name="Google Shape;97;p15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UNIT 731- CONTEXT</a:t>
            </a:r>
            <a:endParaRPr sz="700"/>
          </a:p>
        </p:txBody>
      </p:sp>
      <p:grpSp>
        <p:nvGrpSpPr>
          <p:cNvPr id="98" name="Google Shape;98;p1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99" name="Google Shape;99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00" name="Google Shape;100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" name="Google Shape;101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2" name="Google Shape;102;p1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03" name="Google Shape;103;p15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/>
          <p:nvPr/>
        </p:nvSpPr>
        <p:spPr>
          <a:xfrm>
            <a:off x="286075" y="1067000"/>
            <a:ext cx="5439900" cy="3601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Victims called </a:t>
            </a:r>
            <a:r>
              <a:rPr i="1"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Maturas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○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“Wooden logs”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○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Dehumanization of test subjects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At least 3,000 people used in experiments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At least 300,000 Chinese died from biological weapons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After the war, United States helped cover up these atrocities in exchange for the knowledge the Japanese learned from the experiments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○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Wanted to gain an advantage over USSR 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○"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US granted immunity to the key leaders and scientists involved in Unit 731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9" name="Google Shape;109;p1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10" name="Google Shape;110;p1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11" name="Google Shape;111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12" name="Google Shape;112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13" name="Google Shape;113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4" name="Google Shape;114;p1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15" name="Google Shape;115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6" name="Google Shape;116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17" name="Google Shape;117;p16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UNIT 731</a:t>
            </a:r>
            <a:endParaRPr sz="700"/>
          </a:p>
        </p:txBody>
      </p:sp>
      <p:grpSp>
        <p:nvGrpSpPr>
          <p:cNvPr id="118" name="Google Shape;118;p1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19" name="Google Shape;119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0" name="Google Shape;120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2" name="Google Shape;122;p1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23" name="Google Shape;123;p1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124" name="Google Shape;124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11600" y="970374"/>
            <a:ext cx="2851234" cy="2512999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6"/>
          <p:cNvSpPr txBox="1"/>
          <p:nvPr/>
        </p:nvSpPr>
        <p:spPr>
          <a:xfrm>
            <a:off x="5770375" y="3584800"/>
            <a:ext cx="30237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吉村寿人, “Scan Of Yoshimura Hisato's Frostbite Research Data,” 1941. Public Domain.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7"/>
          <p:cNvSpPr txBox="1"/>
          <p:nvPr/>
        </p:nvSpPr>
        <p:spPr>
          <a:xfrm>
            <a:off x="658200" y="1118963"/>
            <a:ext cx="7827600" cy="340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Infected people with diseases to try to create new diseases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Sick people were forced together with healthy ones to determine how quickly plague spread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Children forced into gas chambers and their convulsions were timed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Frostbite experiments (limbs frozen and thawed repeatedly) to study the impact of extreme cold 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Vivisections (performing operations on living people without anesthesia) 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Weapons testing (bayonets, swords, knives, flamethrowers)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Plague bombs tested on Chinese civilians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Water supplies contaminated in Chinese countryside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Raped women impregnated and subjected to special tests, and afterwards their fetuses were studied 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1" name="Google Shape;131;p17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32" name="Google Shape;132;p1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33" name="Google Shape;133;p1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34" name="Google Shape;134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35" name="Google Shape;135;p1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6" name="Google Shape;136;p1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37" name="Google Shape;137;p1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8" name="Google Shape;138;p1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39" name="Google Shape;139;p1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40" name="Google Shape;140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41" name="Google Shape;141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" name="Google Shape;142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3" name="Google Shape;143;p1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44" name="Google Shape;144;p17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5" name="Google Shape;145;p17"/>
          <p:cNvSpPr txBox="1"/>
          <p:nvPr/>
        </p:nvSpPr>
        <p:spPr>
          <a:xfrm>
            <a:off x="1276990" y="438150"/>
            <a:ext cx="65901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1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EXPERIMENTS (TORTURE)</a:t>
            </a:r>
            <a:endParaRPr sz="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8"/>
          <p:cNvSpPr txBox="1"/>
          <p:nvPr/>
        </p:nvSpPr>
        <p:spPr>
          <a:xfrm>
            <a:off x="895670" y="1447990"/>
            <a:ext cx="73527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Watch this video with the testimony of a Unit 731 soldier and answer the questions on your worksheet.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3"/>
              </a:rPr>
              <a:t>Hideo Shimizu 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18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52" name="Google Shape;152;p18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53" name="Google Shape;153;p1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54" name="Google Shape;154;p1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55" name="Google Shape;155;p1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6" name="Google Shape;156;p18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57" name="Google Shape;157;p1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8" name="Google Shape;158;p1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59" name="Google Shape;159;p18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TESTIMONY</a:t>
            </a:r>
            <a:endParaRPr sz="700"/>
          </a:p>
        </p:txBody>
      </p:sp>
      <p:grpSp>
        <p:nvGrpSpPr>
          <p:cNvPr id="160" name="Google Shape;160;p18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61" name="Google Shape;161;p1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62" name="Google Shape;162;p1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" name="Google Shape;163;p1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4" name="Google Shape;164;p1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65" name="Google Shape;165;p18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9"/>
          <p:cNvSpPr txBox="1"/>
          <p:nvPr/>
        </p:nvSpPr>
        <p:spPr>
          <a:xfrm>
            <a:off x="895677" y="1448000"/>
            <a:ext cx="69714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Visit the following websites for additional research: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3"/>
              </a:rPr>
              <a:t>Human Experimentation at Unit 731 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4"/>
              </a:rPr>
              <a:t>For Unit 731 Survivor, Speaking Truth Carries a Cost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Inter"/>
              <a:buChar char="●"/>
            </a:pPr>
            <a:r>
              <a:rPr lang="en" sz="18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5"/>
              </a:rPr>
              <a:t>Japan’s Role in Developing Biological Weapons in World War II and its Effect on Contemporary Relations between Asian Countries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1" name="Google Shape;171;p19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72" name="Google Shape;172;p19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73" name="Google Shape;173;p1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74" name="Google Shape;174;p1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75" name="Google Shape;175;p1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6" name="Google Shape;176;p19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77" name="Google Shape;177;p1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8" name="Google Shape;178;p1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79" name="Google Shape;179;p19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80" name="Google Shape;180;p1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81" name="Google Shape;181;p1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3" name="Google Shape;183;p19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84" name="Google Shape;184;p19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5" name="Google Shape;185;p19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ADDITIONAL RESOURCES</a:t>
            </a:r>
            <a:endParaRPr sz="7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